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55506F1-8DCB-4ACB-B9FC-AFA5125E7255}" type="datetimeFigureOut">
              <a:rPr lang="en-US" smtClean="0"/>
              <a:t>9/8/2013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5B0BDDE-455A-431D-AEAC-3B752A22078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506F1-8DCB-4ACB-B9FC-AFA5125E7255}" type="datetimeFigureOut">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0BDDE-455A-431D-AEAC-3B752A22078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506F1-8DCB-4ACB-B9FC-AFA5125E7255}" type="datetimeFigureOut">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0BDDE-455A-431D-AEAC-3B752A22078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506F1-8DCB-4ACB-B9FC-AFA5125E7255}" type="datetimeFigureOut">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0BDDE-455A-431D-AEAC-3B752A22078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506F1-8DCB-4ACB-B9FC-AFA5125E7255}" type="datetimeFigureOut">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0BDDE-455A-431D-AEAC-3B752A22078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55506F1-8DCB-4ACB-B9FC-AFA5125E7255}" type="datetimeFigureOut">
              <a:rPr lang="en-US" smtClean="0"/>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B0BDDE-455A-431D-AEAC-3B752A22078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506F1-8DCB-4ACB-B9FC-AFA5125E7255}" type="datetimeFigureOut">
              <a:rPr lang="en-US" smtClean="0"/>
              <a:t>9/8/2013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B0BDDE-455A-431D-AEAC-3B752A22078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5506F1-8DCB-4ACB-B9FC-AFA5125E7255}" type="datetimeFigureOut">
              <a:rPr lang="en-US" smtClean="0"/>
              <a:t>9/8/2013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B0BDDE-455A-431D-AEAC-3B752A22078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506F1-8DCB-4ACB-B9FC-AFA5125E7255}" type="datetimeFigureOut">
              <a:rPr lang="en-US" smtClean="0"/>
              <a:t>9/8/2013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B0BDDE-455A-431D-AEAC-3B752A22078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55506F1-8DCB-4ACB-B9FC-AFA5125E7255}" type="datetimeFigureOut">
              <a:rPr lang="en-US" smtClean="0"/>
              <a:t>9/8/2013</a:t>
            </a:fld>
            <a:endParaRPr lang="en-US"/>
          </a:p>
        </p:txBody>
      </p:sp>
      <p:sp>
        <p:nvSpPr>
          <p:cNvPr id="7" name="Slide Number Placeholder 6"/>
          <p:cNvSpPr>
            <a:spLocks noGrp="1"/>
          </p:cNvSpPr>
          <p:nvPr>
            <p:ph type="sldNum" sz="quarter" idx="12"/>
          </p:nvPr>
        </p:nvSpPr>
        <p:spPr/>
        <p:txBody>
          <a:bodyPr/>
          <a:lstStyle/>
          <a:p>
            <a:fld id="{D5B0BDDE-455A-431D-AEAC-3B752A22078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506F1-8DCB-4ACB-B9FC-AFA5125E7255}" type="datetimeFigureOut">
              <a:rPr lang="en-US" smtClean="0"/>
              <a:t>9/8/2013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5B0BDDE-455A-431D-AEAC-3B752A22078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55506F1-8DCB-4ACB-B9FC-AFA5125E7255}" type="datetimeFigureOut">
              <a:rPr lang="en-US" smtClean="0"/>
              <a:t>9/8/2013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5B0BDDE-455A-431D-AEAC-3B752A2207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	</a:t>
            </a:r>
            <a:endParaRPr lang="en-US" dirty="0"/>
          </a:p>
        </p:txBody>
      </p:sp>
      <p:sp>
        <p:nvSpPr>
          <p:cNvPr id="3" name="Subtitle 2"/>
          <p:cNvSpPr>
            <a:spLocks noGrp="1"/>
          </p:cNvSpPr>
          <p:nvPr>
            <p:ph type="subTitle" idx="1"/>
          </p:nvPr>
        </p:nvSpPr>
        <p:spPr/>
        <p:txBody>
          <a:bodyPr/>
          <a:lstStyle/>
          <a:p>
            <a:r>
              <a:rPr lang="en-US" dirty="0" smtClean="0"/>
              <a:t>Lesson 3</a:t>
            </a:r>
          </a:p>
          <a:p>
            <a:r>
              <a:rPr lang="en-US" dirty="0" smtClean="0"/>
              <a:t>How are plants classified?</a:t>
            </a:r>
            <a:endParaRPr lang="en-US" dirty="0"/>
          </a:p>
        </p:txBody>
      </p:sp>
    </p:spTree>
    <p:extLst>
      <p:ext uri="{BB962C8B-B14F-4D97-AF65-F5344CB8AC3E}">
        <p14:creationId xmlns:p14="http://schemas.microsoft.com/office/powerpoint/2010/main" val="6630425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r>
              <a:rPr lang="en-US" dirty="0" smtClean="0"/>
              <a:t>What are some examples of vascular plants?</a:t>
            </a:r>
          </a:p>
          <a:p>
            <a:endParaRPr lang="en-US" dirty="0"/>
          </a:p>
          <a:p>
            <a:r>
              <a:rPr lang="en-US" dirty="0" smtClean="0"/>
              <a:t>Why do nonvascular plants grow low to the ground?</a:t>
            </a:r>
            <a:endParaRPr lang="en-US" dirty="0"/>
          </a:p>
        </p:txBody>
      </p:sp>
    </p:spTree>
    <p:extLst>
      <p:ext uri="{BB962C8B-B14F-4D97-AF65-F5344CB8AC3E}">
        <p14:creationId xmlns:p14="http://schemas.microsoft.com/office/powerpoint/2010/main" val="27816921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r>
              <a:rPr lang="en-US" dirty="0" smtClean="0"/>
              <a:t>What are some examples of vascular plants?</a:t>
            </a:r>
          </a:p>
          <a:p>
            <a:pPr lvl="1"/>
            <a:r>
              <a:rPr lang="en-US" dirty="0" smtClean="0">
                <a:solidFill>
                  <a:srgbClr val="C00000"/>
                </a:solidFill>
              </a:rPr>
              <a:t>Bamboo, grass, dandelions, celery, trees, and many more!</a:t>
            </a:r>
          </a:p>
          <a:p>
            <a:r>
              <a:rPr lang="en-US" dirty="0" smtClean="0"/>
              <a:t>Why do nonvascular plants grow low to the ground?</a:t>
            </a:r>
          </a:p>
          <a:p>
            <a:pPr lvl="1"/>
            <a:r>
              <a:rPr lang="en-US" dirty="0" smtClean="0">
                <a:solidFill>
                  <a:srgbClr val="C00000"/>
                </a:solidFill>
              </a:rPr>
              <a:t>They do not have tube like structures for support, so the plants grow low to the ground.</a:t>
            </a:r>
            <a:endParaRPr lang="en-US" dirty="0">
              <a:solidFill>
                <a:srgbClr val="C00000"/>
              </a:solidFill>
            </a:endParaRPr>
          </a:p>
        </p:txBody>
      </p:sp>
    </p:spTree>
    <p:extLst>
      <p:ext uri="{BB962C8B-B14F-4D97-AF65-F5344CB8AC3E}">
        <p14:creationId xmlns:p14="http://schemas.microsoft.com/office/powerpoint/2010/main" val="304702213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r>
              <a:rPr lang="en-US" dirty="0" smtClean="0"/>
              <a:t>What is the difference between a seed and a spore?</a:t>
            </a:r>
          </a:p>
          <a:p>
            <a:endParaRPr lang="en-US" dirty="0"/>
          </a:p>
          <a:p>
            <a:r>
              <a:rPr lang="en-US" dirty="0" smtClean="0"/>
              <a:t>How are conifers different from ferns?</a:t>
            </a:r>
            <a:endParaRPr lang="en-US" dirty="0"/>
          </a:p>
        </p:txBody>
      </p:sp>
    </p:spTree>
    <p:extLst>
      <p:ext uri="{BB962C8B-B14F-4D97-AF65-F5344CB8AC3E}">
        <p14:creationId xmlns:p14="http://schemas.microsoft.com/office/powerpoint/2010/main" val="11282219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r>
              <a:rPr lang="en-US" dirty="0" smtClean="0"/>
              <a:t>What is the difference between a seed and a spore?</a:t>
            </a:r>
          </a:p>
          <a:p>
            <a:pPr lvl="1"/>
            <a:r>
              <a:rPr lang="en-US" dirty="0" smtClean="0">
                <a:solidFill>
                  <a:srgbClr val="C00000"/>
                </a:solidFill>
              </a:rPr>
              <a:t>A seed has many cells and a spore is one tiny cell.</a:t>
            </a:r>
          </a:p>
          <a:p>
            <a:endParaRPr lang="en-US" dirty="0"/>
          </a:p>
          <a:p>
            <a:r>
              <a:rPr lang="en-US" dirty="0" smtClean="0"/>
              <a:t>How are conifers different from ferns?</a:t>
            </a:r>
          </a:p>
          <a:p>
            <a:pPr lvl="1"/>
            <a:r>
              <a:rPr lang="en-US" dirty="0" smtClean="0">
                <a:solidFill>
                  <a:srgbClr val="C00000"/>
                </a:solidFill>
              </a:rPr>
              <a:t>Conifers produce seed;  ferns produce spores – neither one has flowers.</a:t>
            </a:r>
            <a:endParaRPr lang="en-US" dirty="0">
              <a:solidFill>
                <a:srgbClr val="C00000"/>
              </a:solidFill>
            </a:endParaRPr>
          </a:p>
        </p:txBody>
      </p:sp>
    </p:spTree>
    <p:extLst>
      <p:ext uri="{BB962C8B-B14F-4D97-AF65-F5344CB8AC3E}">
        <p14:creationId xmlns:p14="http://schemas.microsoft.com/office/powerpoint/2010/main" val="6412664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plants classified?</a:t>
            </a:r>
            <a:endParaRPr lang="en-US" dirty="0"/>
          </a:p>
        </p:txBody>
      </p:sp>
      <p:sp>
        <p:nvSpPr>
          <p:cNvPr id="3" name="Content Placeholder 2"/>
          <p:cNvSpPr>
            <a:spLocks noGrp="1"/>
          </p:cNvSpPr>
          <p:nvPr>
            <p:ph idx="1"/>
          </p:nvPr>
        </p:nvSpPr>
        <p:spPr/>
        <p:txBody>
          <a:bodyPr/>
          <a:lstStyle/>
          <a:p>
            <a:r>
              <a:rPr lang="en-US" dirty="0" smtClean="0"/>
              <a:t>Biologists sort plants in a variety of ways, based on how they transport water and nutrients or how they reproduce.</a:t>
            </a:r>
            <a:endParaRPr lang="en-US" dirty="0"/>
          </a:p>
        </p:txBody>
      </p:sp>
    </p:spTree>
    <p:extLst>
      <p:ext uri="{BB962C8B-B14F-4D97-AF65-F5344CB8AC3E}">
        <p14:creationId xmlns:p14="http://schemas.microsoft.com/office/powerpoint/2010/main" val="33422900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r>
              <a:rPr lang="en-US" dirty="0" smtClean="0"/>
              <a:t>How plants transport water and nutrients.</a:t>
            </a:r>
          </a:p>
          <a:p>
            <a:endParaRPr lang="en-US" dirty="0" smtClean="0"/>
          </a:p>
          <a:p>
            <a:r>
              <a:rPr lang="en-US" dirty="0" smtClean="0"/>
              <a:t>Plants that transport water through tube like structures are called </a:t>
            </a:r>
            <a:r>
              <a:rPr lang="en-US" dirty="0" smtClean="0">
                <a:solidFill>
                  <a:schemeClr val="accent1">
                    <a:lumMod val="50000"/>
                  </a:schemeClr>
                </a:solidFill>
              </a:rPr>
              <a:t>vascular</a:t>
            </a:r>
            <a:r>
              <a:rPr lang="en-US" dirty="0" smtClean="0"/>
              <a:t>.</a:t>
            </a:r>
          </a:p>
          <a:p>
            <a:endParaRPr lang="en-US" dirty="0"/>
          </a:p>
          <a:p>
            <a:r>
              <a:rPr lang="en-US" dirty="0" smtClean="0"/>
              <a:t>Plants that do not have tubes transport water from cell to cell are called </a:t>
            </a:r>
            <a:r>
              <a:rPr lang="en-US" dirty="0" smtClean="0">
                <a:solidFill>
                  <a:schemeClr val="accent1">
                    <a:lumMod val="50000"/>
                  </a:schemeClr>
                </a:solidFill>
              </a:rPr>
              <a:t>nonvascular</a:t>
            </a:r>
            <a:r>
              <a:rPr lang="en-US" dirty="0" smtClean="0"/>
              <a:t>.</a:t>
            </a:r>
            <a:endParaRPr lang="en-US" dirty="0"/>
          </a:p>
        </p:txBody>
      </p:sp>
    </p:spTree>
    <p:extLst>
      <p:ext uri="{BB962C8B-B14F-4D97-AF65-F5344CB8AC3E}">
        <p14:creationId xmlns:p14="http://schemas.microsoft.com/office/powerpoint/2010/main" val="14882593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r>
              <a:rPr lang="en-US" dirty="0" smtClean="0"/>
              <a:t>Vascular plants are able to move more water and nutrients for greater distances.  Vascular plants grow taller than nonvascular plants.</a:t>
            </a:r>
          </a:p>
          <a:p>
            <a:endParaRPr lang="en-US" dirty="0" smtClean="0"/>
          </a:p>
          <a:p>
            <a:r>
              <a:rPr lang="en-US" dirty="0" smtClean="0"/>
              <a:t>Examples of vascular plants:</a:t>
            </a:r>
          </a:p>
          <a:p>
            <a:pPr lvl="2"/>
            <a:r>
              <a:rPr lang="en-US" dirty="0" smtClean="0">
                <a:solidFill>
                  <a:schemeClr val="accent6">
                    <a:lumMod val="50000"/>
                  </a:schemeClr>
                </a:solidFill>
              </a:rPr>
              <a:t>Bamboo, grass, dandelions, celery, and trees</a:t>
            </a:r>
            <a:r>
              <a:rPr lang="en-US" dirty="0" smtClean="0"/>
              <a:t>.</a:t>
            </a:r>
          </a:p>
          <a:p>
            <a:pPr lvl="1"/>
            <a:endParaRPr lang="en-US" dirty="0"/>
          </a:p>
        </p:txBody>
      </p:sp>
    </p:spTree>
    <p:extLst>
      <p:ext uri="{BB962C8B-B14F-4D97-AF65-F5344CB8AC3E}">
        <p14:creationId xmlns:p14="http://schemas.microsoft.com/office/powerpoint/2010/main" val="36615004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normAutofit lnSpcReduction="10000"/>
          </a:bodyPr>
          <a:lstStyle/>
          <a:p>
            <a:r>
              <a:rPr lang="en-US" dirty="0" smtClean="0"/>
              <a:t>Nonvascular plants move water and nutrients only from one cell to the cell that is right next to it.  This means that it takes water and nutrients longer to get to all of the cells in the plant, so these plants are smaller and low to the </a:t>
            </a:r>
            <a:r>
              <a:rPr lang="en-US" dirty="0" err="1" smtClean="0"/>
              <a:t>groud</a:t>
            </a:r>
            <a:r>
              <a:rPr lang="en-US" dirty="0" smtClean="0"/>
              <a:t>.</a:t>
            </a:r>
          </a:p>
          <a:p>
            <a:endParaRPr lang="en-US" dirty="0" smtClean="0"/>
          </a:p>
          <a:p>
            <a:r>
              <a:rPr lang="en-US" dirty="0" smtClean="0"/>
              <a:t>Examples of nonvascular plants:</a:t>
            </a:r>
          </a:p>
          <a:p>
            <a:pPr lvl="1"/>
            <a:r>
              <a:rPr lang="en-US" dirty="0" smtClean="0">
                <a:solidFill>
                  <a:schemeClr val="accent6">
                    <a:lumMod val="50000"/>
                  </a:schemeClr>
                </a:solidFill>
              </a:rPr>
              <a:t>Mosses, hornworts, liverworts</a:t>
            </a:r>
            <a:r>
              <a:rPr lang="en-US" dirty="0" smtClean="0"/>
              <a:t>.</a:t>
            </a:r>
            <a:endParaRPr lang="en-US" dirty="0"/>
          </a:p>
        </p:txBody>
      </p:sp>
    </p:spTree>
    <p:extLst>
      <p:ext uri="{BB962C8B-B14F-4D97-AF65-F5344CB8AC3E}">
        <p14:creationId xmlns:p14="http://schemas.microsoft.com/office/powerpoint/2010/main" val="3031549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r>
              <a:rPr lang="en-US" dirty="0" smtClean="0"/>
              <a:t>Another way to classify plants is by how they reproduce, or make new plants.</a:t>
            </a:r>
          </a:p>
          <a:p>
            <a:r>
              <a:rPr lang="en-US" dirty="0" smtClean="0"/>
              <a:t>Plants reproduce by one of the following:</a:t>
            </a:r>
          </a:p>
          <a:p>
            <a:pPr lvl="1"/>
            <a:r>
              <a:rPr lang="en-US" dirty="0" smtClean="0"/>
              <a:t>Flowers and seeds</a:t>
            </a:r>
          </a:p>
          <a:p>
            <a:pPr lvl="1"/>
            <a:r>
              <a:rPr lang="en-US" dirty="0" smtClean="0"/>
              <a:t>Cones and seeds</a:t>
            </a:r>
          </a:p>
          <a:p>
            <a:pPr lvl="1"/>
            <a:r>
              <a:rPr lang="en-US" dirty="0" smtClean="0"/>
              <a:t>Spores</a:t>
            </a:r>
          </a:p>
          <a:p>
            <a:pPr marL="365760" lvl="1" indent="0">
              <a:buNone/>
            </a:pPr>
            <a:endParaRPr lang="en-US" dirty="0" smtClean="0"/>
          </a:p>
        </p:txBody>
      </p:sp>
    </p:spTree>
    <p:extLst>
      <p:ext uri="{BB962C8B-B14F-4D97-AF65-F5344CB8AC3E}">
        <p14:creationId xmlns:p14="http://schemas.microsoft.com/office/powerpoint/2010/main" val="131089589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r>
              <a:rPr lang="en-US" b="1" dirty="0" smtClean="0"/>
              <a:t>Flowers and seeds </a:t>
            </a:r>
            <a:r>
              <a:rPr lang="en-US" dirty="0" smtClean="0"/>
              <a:t>– plants in this group makes seeds.  A seed has many cells.  Seeds are different shapes and sizes, we can see seeds without using a hand lens.</a:t>
            </a:r>
          </a:p>
          <a:p>
            <a:r>
              <a:rPr lang="en-US" b="1" dirty="0" smtClean="0"/>
              <a:t>Cones and seeds</a:t>
            </a:r>
            <a:r>
              <a:rPr lang="en-US" dirty="0" smtClean="0"/>
              <a:t> – Plants that make seeds but do not make flowers are called conifers.  Conifers make two kinds of cones, one makes pollen and the other makes seeds.</a:t>
            </a:r>
          </a:p>
          <a:p>
            <a:pPr lvl="1"/>
            <a:endParaRPr lang="en-US" dirty="0"/>
          </a:p>
        </p:txBody>
      </p:sp>
    </p:spTree>
    <p:extLst>
      <p:ext uri="{BB962C8B-B14F-4D97-AF65-F5344CB8AC3E}">
        <p14:creationId xmlns:p14="http://schemas.microsoft.com/office/powerpoint/2010/main" val="18904206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r>
              <a:rPr lang="en-US" b="1" dirty="0" smtClean="0"/>
              <a:t>Spores</a:t>
            </a:r>
            <a:r>
              <a:rPr lang="en-US" dirty="0" smtClean="0"/>
              <a:t> – Plants that do not make seeds have spores.  These plants reproduce by forming tiny cells that can grow into new plants.  Each cell is called a spore.</a:t>
            </a:r>
            <a:endParaRPr lang="en-US" dirty="0"/>
          </a:p>
        </p:txBody>
      </p:sp>
    </p:spTree>
    <p:extLst>
      <p:ext uri="{BB962C8B-B14F-4D97-AF65-F5344CB8AC3E}">
        <p14:creationId xmlns:p14="http://schemas.microsoft.com/office/powerpoint/2010/main" val="21640791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plants classified?</a:t>
            </a:r>
          </a:p>
        </p:txBody>
      </p:sp>
      <p:sp>
        <p:nvSpPr>
          <p:cNvPr id="3" name="Content Placeholder 2"/>
          <p:cNvSpPr>
            <a:spLocks noGrp="1"/>
          </p:cNvSpPr>
          <p:nvPr>
            <p:ph idx="1"/>
          </p:nvPr>
        </p:nvSpPr>
        <p:spPr/>
        <p:txBody>
          <a:bodyPr/>
          <a:lstStyle/>
          <a:p>
            <a:endParaRPr lang="en-US" dirty="0" smtClean="0"/>
          </a:p>
          <a:p>
            <a:pPr lvl="1"/>
            <a:r>
              <a:rPr lang="en-US" dirty="0" smtClean="0"/>
              <a:t>Review questions</a:t>
            </a:r>
          </a:p>
          <a:p>
            <a:pPr lvl="2"/>
            <a:r>
              <a:rPr lang="en-US" dirty="0" smtClean="0"/>
              <a:t>Answer the questions on your own, the answers are on the next slide.</a:t>
            </a:r>
            <a:endParaRPr lang="en-US" dirty="0"/>
          </a:p>
        </p:txBody>
      </p:sp>
    </p:spTree>
    <p:extLst>
      <p:ext uri="{BB962C8B-B14F-4D97-AF65-F5344CB8AC3E}">
        <p14:creationId xmlns:p14="http://schemas.microsoft.com/office/powerpoint/2010/main" val="153079498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36</TotalTime>
  <Words>504</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Chapter 1 </vt:lpstr>
      <vt:lpstr>How are plants classified?</vt:lpstr>
      <vt:lpstr>How are plants classified?</vt:lpstr>
      <vt:lpstr>How are plants classified?</vt:lpstr>
      <vt:lpstr>How are plants classified?</vt:lpstr>
      <vt:lpstr>How are plants classified?</vt:lpstr>
      <vt:lpstr>How are plants classified?</vt:lpstr>
      <vt:lpstr>How are plants classified?</vt:lpstr>
      <vt:lpstr>How are plants classified?</vt:lpstr>
      <vt:lpstr>How are plants classified?</vt:lpstr>
      <vt:lpstr>How are plants classified?</vt:lpstr>
      <vt:lpstr>How are plants classified?</vt:lpstr>
      <vt:lpstr>How are plants classified?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Mark Vander Loop</dc:creator>
  <cp:lastModifiedBy>Mark Vander Loop</cp:lastModifiedBy>
  <cp:revision>4</cp:revision>
  <dcterms:created xsi:type="dcterms:W3CDTF">2013-09-08T13:34:07Z</dcterms:created>
  <dcterms:modified xsi:type="dcterms:W3CDTF">2013-09-08T14:10:16Z</dcterms:modified>
</cp:coreProperties>
</file>